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  <p:sldMasterId id="2147483744" r:id="rId5"/>
    <p:sldMasterId id="2147483756" r:id="rId6"/>
    <p:sldMasterId id="2147483768" r:id="rId7"/>
  </p:sldMasterIdLst>
  <p:notesMasterIdLst>
    <p:notesMasterId r:id="rId23"/>
  </p:notesMasterIdLst>
  <p:sldIdLst>
    <p:sldId id="299" r:id="rId8"/>
    <p:sldId id="300" r:id="rId9"/>
    <p:sldId id="301" r:id="rId10"/>
    <p:sldId id="302" r:id="rId11"/>
    <p:sldId id="307" r:id="rId12"/>
    <p:sldId id="304" r:id="rId13"/>
    <p:sldId id="305" r:id="rId14"/>
    <p:sldId id="306" r:id="rId15"/>
    <p:sldId id="311" r:id="rId16"/>
    <p:sldId id="289" r:id="rId17"/>
    <p:sldId id="273" r:id="rId18"/>
    <p:sldId id="267" r:id="rId19"/>
    <p:sldId id="268" r:id="rId20"/>
    <p:sldId id="308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4A2B-FDBB-43D0-A07D-1B1369F9748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D8791-058E-4155-84A2-AD16AF2B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3EBB-F683-4955-BFF9-E4A4E811EDC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3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BD0C-4E40-438E-BC9B-25A17A93AB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FB02-CA80-4FF3-A20B-81E382368B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2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B31B-2DE1-40E4-BBB6-58205A1FC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B74B-671E-43F5-8076-46B1FE7E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EC51-3B55-4F07-8A80-B98495A5E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89DE-880F-46BE-A0D9-316C465A99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8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E1B4-90CE-45A7-AF1A-6383116D0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F577-FC30-48AD-88D8-0A7492DF2F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F162-C8FA-4A2D-8E70-974C505D1A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1997-56AC-4CD3-8A02-5B881AA6DC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2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F2F3-2E00-4463-9B97-7C86246F1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5764-451D-4093-A0D0-0E6976016E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8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51C2-A03A-4DF4-9A16-A93C77ED18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5131-5D2B-43AD-977E-2AC03A748C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7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CFB-491D-459D-9D4A-140AB4706A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7893-3C82-437E-90F5-92E297A338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8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C728-306D-426E-897A-40690029DC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D0D0-2E9D-44EF-AF25-878DC9AD54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7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1D37-7E10-4CE3-8F99-669FAB5566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9D38-5360-481D-8B03-C60D649A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6F31-B56D-42CF-AE7F-23CBE6BAA0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173F-0FE7-4B69-8000-E7DE3AA353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65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97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6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81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8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27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10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4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4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64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66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50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1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9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76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26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02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9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2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59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0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86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35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46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96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76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4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8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1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7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07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23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33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631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47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0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12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78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40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5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15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19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53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0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99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11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13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86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4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071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99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33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599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8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33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544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3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9133-3FF8-49DD-8D11-A87D7D2BE7C5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4651-FEBC-438C-835C-AECA26AF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CC381-E469-42BF-8AE9-A6EB25BB28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502CA2-C9C0-4ECF-97A2-DCA4BD425A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6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4C36-5287-4712-8333-DA5791AFB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9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4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01/13/2015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84D6-AC79-41E8-B7CF-10312FF6E1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1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104" y="2650726"/>
            <a:ext cx="5633184" cy="1373667"/>
          </a:xfrm>
        </p:spPr>
        <p:txBody>
          <a:bodyPr>
            <a:noAutofit/>
          </a:bodyPr>
          <a:lstStyle/>
          <a:p>
            <a:r>
              <a:rPr lang="en-US" sz="2800" dirty="0" smtClean="0"/>
              <a:t>COATESVILLE AREA SCHOOL DISTRICT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2015 – 2016 Preliminary Budget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7326" y="5638800"/>
            <a:ext cx="4603074" cy="994625"/>
          </a:xfrm>
        </p:spPr>
        <p:txBody>
          <a:bodyPr>
            <a:normAutofit fontScale="85000" lnSpcReduction="20000"/>
          </a:bodyPr>
          <a:lstStyle/>
          <a:p>
            <a:endParaRPr lang="en-US" sz="1800" b="1" dirty="0" smtClean="0"/>
          </a:p>
          <a:p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: January 13, 2015</a:t>
            </a:r>
          </a:p>
          <a:p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Ronald Kabonick, Business Administrator</a:t>
            </a:r>
          </a:p>
          <a:p>
            <a:endParaRPr lang="en-US" sz="1700" dirty="0"/>
          </a:p>
        </p:txBody>
      </p:sp>
      <p:pic>
        <p:nvPicPr>
          <p:cNvPr id="1029" name="Picture 5" descr="C:\StudentAchiev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5" y="427098"/>
            <a:ext cx="1717675" cy="18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americaninstituteforhistory.org/images/school-girl-showing-thumbs-up-sign.jpg"/>
          <p:cNvSpPr>
            <a:spLocks noChangeAspect="1" noChangeArrowheads="1"/>
          </p:cNvSpPr>
          <p:nvPr/>
        </p:nvSpPr>
        <p:spPr bwMode="auto">
          <a:xfrm>
            <a:off x="155574" y="-1736725"/>
            <a:ext cx="2511425" cy="37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3" name="Picture 9" descr="C:\school-girl-showing-thumbs-up-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88" y="351561"/>
            <a:ext cx="1320621" cy="19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82752"/>
            <a:ext cx="1293813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2667001"/>
            <a:ext cx="1490346" cy="14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7140"/>
            <a:ext cx="2427168" cy="186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5" y="4605363"/>
            <a:ext cx="1966201" cy="12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50" y="4605363"/>
            <a:ext cx="1978891" cy="127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93006"/>
            <a:ext cx="1910615" cy="128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86" y="2924798"/>
            <a:ext cx="1512892" cy="97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2015-2016 Preliminary Expenditures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465772"/>
              </p:ext>
            </p:extLst>
          </p:nvPr>
        </p:nvGraphicFramePr>
        <p:xfrm>
          <a:off x="0" y="1676400"/>
          <a:ext cx="9013825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Worksheet" r:id="rId3" imgW="6835119" imgH="3177442" progId="Excel.Sheet.12">
                  <p:embed/>
                </p:oleObj>
              </mc:Choice>
              <mc:Fallback>
                <p:oleObj name="Worksheet" r:id="rId3" imgW="6835119" imgH="317744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013825" cy="419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1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009942"/>
              </p:ext>
            </p:extLst>
          </p:nvPr>
        </p:nvGraphicFramePr>
        <p:xfrm>
          <a:off x="0" y="0"/>
          <a:ext cx="9074150" cy="645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Worksheet" r:id="rId3" imgW="9166760" imgH="6515117" progId="Excel.Sheet.12">
                  <p:embed/>
                </p:oleObj>
              </mc:Choice>
              <mc:Fallback>
                <p:oleObj name="Worksheet" r:id="rId3" imgW="9166760" imgH="651511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74150" cy="645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0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Coatesville Area School District</a:t>
            </a:r>
            <a:br>
              <a:rPr lang="en-US" sz="4000" dirty="0" smtClean="0"/>
            </a:br>
            <a:r>
              <a:rPr lang="en-US" sz="4000" dirty="0" smtClean="0"/>
              <a:t>Outstanding Callable Bond Issues</a:t>
            </a:r>
            <a:endParaRPr lang="en-US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656626"/>
              </p:ext>
            </p:extLst>
          </p:nvPr>
        </p:nvGraphicFramePr>
        <p:xfrm>
          <a:off x="304800" y="2286000"/>
          <a:ext cx="863845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Worksheet" r:id="rId3" imgW="5311141" imgH="1546827" progId="Excel.Sheet.12">
                  <p:embed/>
                </p:oleObj>
              </mc:Choice>
              <mc:Fallback>
                <p:oleObj name="Worksheet" r:id="rId3" imgW="5311141" imgH="15468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286000"/>
                        <a:ext cx="8638452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0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Coatesville Area School District</a:t>
            </a:r>
            <a:br>
              <a:rPr lang="en-US" sz="4000" dirty="0"/>
            </a:br>
            <a:r>
              <a:rPr lang="en-US" sz="4000" dirty="0"/>
              <a:t>Outstanding </a:t>
            </a:r>
            <a:r>
              <a:rPr lang="en-US" sz="4000" dirty="0" smtClean="0"/>
              <a:t>Non-Callable </a:t>
            </a:r>
            <a:r>
              <a:rPr lang="en-US" sz="4000" dirty="0"/>
              <a:t>Bond Issues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81418"/>
              </p:ext>
            </p:extLst>
          </p:nvPr>
        </p:nvGraphicFramePr>
        <p:xfrm>
          <a:off x="304800" y="2133600"/>
          <a:ext cx="8556324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Worksheet" r:id="rId3" imgW="4198552" imgH="2019319" progId="Excel.Sheet.12">
                  <p:embed/>
                </p:oleObj>
              </mc:Choice>
              <mc:Fallback>
                <p:oleObj name="Worksheet" r:id="rId3" imgW="4198552" imgH="20193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133600"/>
                        <a:ext cx="8556324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137"/>
            <a:ext cx="8229600" cy="1143000"/>
          </a:xfrm>
        </p:spPr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4" name="Content Placeholder 3" descr="moneypeople_sc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09" y="1452105"/>
            <a:ext cx="4244181" cy="42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9" y="2819400"/>
            <a:ext cx="21335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743200"/>
            <a:ext cx="2133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&amp;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943600"/>
            <a:ext cx="41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Reducing Debt Service &amp; Charter School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Tuition is Not an Option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458200" cy="5791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7200" b="1" dirty="0" smtClean="0">
                <a:solidFill>
                  <a:schemeClr val="tx1"/>
                </a:solidFill>
              </a:rPr>
              <a:t>QUESTIONS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&amp;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COMMENTS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Belief Statements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It is all right to disagree with one another as long as we respectfully </a:t>
            </a:r>
            <a:r>
              <a:rPr lang="en-US" b="1" dirty="0" smtClean="0"/>
              <a:t>disagree. </a:t>
            </a:r>
          </a:p>
          <a:p>
            <a:pPr marL="0" indent="0">
              <a:buNone/>
            </a:pPr>
            <a:endParaRPr lang="en-US" sz="1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Everyone should be treated with courtesy and have respect for a variety of opinions, values, and cultures.</a:t>
            </a:r>
            <a:endParaRPr lang="en-US" sz="2000" b="1" dirty="0" smtClean="0"/>
          </a:p>
          <a:p>
            <a:pPr marL="0" indent="0">
              <a:buNone/>
            </a:pPr>
            <a:endParaRPr lang="en-US" sz="1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The </a:t>
            </a:r>
            <a:r>
              <a:rPr lang="en-US" b="1" u="sng" dirty="0" smtClean="0"/>
              <a:t>school board and all staff members </a:t>
            </a:r>
            <a:r>
              <a:rPr lang="en-US" b="1" dirty="0" smtClean="0"/>
              <a:t>are  accountable for student success.</a:t>
            </a:r>
          </a:p>
          <a:p>
            <a:pPr marL="0" indent="0">
              <a:buNone/>
            </a:pPr>
            <a:endParaRPr lang="en-US" sz="1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Educational planning must anticipate change, prepare for change, and manage </a:t>
            </a:r>
            <a:r>
              <a:rPr lang="en-US" b="1" dirty="0" smtClean="0"/>
              <a:t>change.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Belief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Regardless of socio-economic background, children have the ability to </a:t>
            </a:r>
            <a:r>
              <a:rPr lang="en-US" b="1" dirty="0" smtClean="0"/>
              <a:t>achieve.</a:t>
            </a:r>
          </a:p>
          <a:p>
            <a:pPr marL="0" indent="0">
              <a:buNone/>
            </a:pPr>
            <a:endParaRPr lang="en-US" sz="1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All </a:t>
            </a:r>
            <a:r>
              <a:rPr lang="en-US" b="1" dirty="0"/>
              <a:t>children can </a:t>
            </a:r>
            <a:r>
              <a:rPr lang="en-US" b="1" dirty="0" smtClean="0"/>
              <a:t>learn </a:t>
            </a:r>
            <a:r>
              <a:rPr lang="en-US" b="1" dirty="0"/>
              <a:t>when their individual needs are </a:t>
            </a:r>
            <a:r>
              <a:rPr lang="en-US" b="1" dirty="0" smtClean="0"/>
              <a:t>met.</a:t>
            </a:r>
          </a:p>
          <a:p>
            <a:pPr marL="0" indent="0">
              <a:buNone/>
            </a:pPr>
            <a:endParaRPr lang="en-US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It's less about the amount of money and more about the value system a child grows up </a:t>
            </a:r>
            <a:r>
              <a:rPr lang="en-US" b="1" dirty="0" smtClean="0"/>
              <a:t>in and around.</a:t>
            </a:r>
            <a:endParaRPr lang="en-US" b="1" dirty="0"/>
          </a:p>
          <a:p>
            <a:pPr marL="0" indent="0">
              <a:buNone/>
            </a:pPr>
            <a:endParaRPr lang="en-US" sz="1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Money doesn’t solve all of our </a:t>
            </a:r>
            <a:r>
              <a:rPr lang="en-US" b="1" dirty="0" smtClean="0"/>
              <a:t>problems.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143000"/>
          </a:xfrm>
        </p:spPr>
        <p:txBody>
          <a:bodyPr/>
          <a:lstStyle/>
          <a:p>
            <a:r>
              <a:rPr lang="en-US" b="1" dirty="0" smtClean="0"/>
              <a:t>Budget Requirements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305800" cy="4953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Adopt a budget by June 30, 2015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Follow PA Department of Education Regulations &amp; Timeline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Adopt the budget on the Required PDE Form PDE-2028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Follow the Act 1 regulations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2015-2016 Preliminary Expenditures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349005"/>
              </p:ext>
            </p:extLst>
          </p:nvPr>
        </p:nvGraphicFramePr>
        <p:xfrm>
          <a:off x="0" y="1676400"/>
          <a:ext cx="9177338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Worksheet" r:id="rId3" imgW="6959525" imgH="3352860" progId="Excel.Sheet.12">
                  <p:embed/>
                </p:oleObj>
              </mc:Choice>
              <mc:Fallback>
                <p:oleObj name="Worksheet" r:id="rId3" imgW="6959525" imgH="335286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77338" cy="4452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4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2015-2016 Preliminary Revenues</a:t>
            </a:r>
            <a:endParaRPr lang="en-US" b="1" dirty="0"/>
          </a:p>
        </p:txBody>
      </p:sp>
      <p:graphicFrame>
        <p:nvGraphicFramePr>
          <p:cNvPr id="92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43951"/>
              </p:ext>
            </p:extLst>
          </p:nvPr>
        </p:nvGraphicFramePr>
        <p:xfrm>
          <a:off x="0" y="1981200"/>
          <a:ext cx="9031288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3" imgW="7139879" imgH="3413760" progId="Excel.Sheet.12">
                  <p:embed/>
                </p:oleObj>
              </mc:Choice>
              <mc:Fallback>
                <p:oleObj name="Worksheet" r:id="rId3" imgW="7139879" imgH="341376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031288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6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1"/>
            <a:ext cx="7772400" cy="1188720"/>
          </a:xfrm>
        </p:spPr>
        <p:txBody>
          <a:bodyPr>
            <a:normAutofit/>
          </a:bodyPr>
          <a:lstStyle/>
          <a:p>
            <a:r>
              <a:rPr lang="en-US" sz="3200" b="1" dirty="0"/>
              <a:t>ANTICIPATED TAX REVENUE BASED ON THE 2015-2016 ACT 1 INDEX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29237"/>
              </p:ext>
            </p:extLst>
          </p:nvPr>
        </p:nvGraphicFramePr>
        <p:xfrm>
          <a:off x="1828800" y="1268632"/>
          <a:ext cx="5486400" cy="558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Worksheet" r:id="rId3" imgW="3299418" imgH="3360490" progId="Excel.Sheet.12">
                  <p:embed/>
                </p:oleObj>
              </mc:Choice>
              <mc:Fallback>
                <p:oleObj name="Worksheet" r:id="rId3" imgW="3299418" imgH="336049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68632"/>
                        <a:ext cx="5486400" cy="5589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2496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2015-2016 Preliminary</a:t>
            </a:r>
            <a:br>
              <a:rPr lang="en-US" b="1" dirty="0" smtClean="0"/>
            </a:br>
            <a:r>
              <a:rPr lang="en-US" b="1" dirty="0" smtClean="0"/>
              <a:t>General Fund Budget Summary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70162"/>
              </p:ext>
            </p:extLst>
          </p:nvPr>
        </p:nvGraphicFramePr>
        <p:xfrm>
          <a:off x="15240" y="2590800"/>
          <a:ext cx="907333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Worksheet" r:id="rId3" imgW="7162800" imgH="1683959" progId="Excel.Sheet.12">
                  <p:embed/>
                </p:oleObj>
              </mc:Choice>
              <mc:Fallback>
                <p:oleObj name="Worksheet" r:id="rId3" imgW="7162800" imgH="168395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" y="2590800"/>
                        <a:ext cx="9073333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8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Increased Retirement and Debt</a:t>
            </a:r>
            <a:br>
              <a:rPr lang="en-US" dirty="0"/>
            </a:br>
            <a:r>
              <a:rPr lang="en-US" dirty="0"/>
              <a:t>Compared to Revenue Based on the Index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02424"/>
              </p:ext>
            </p:extLst>
          </p:nvPr>
        </p:nvGraphicFramePr>
        <p:xfrm>
          <a:off x="152400" y="1828800"/>
          <a:ext cx="8771393" cy="326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Worksheet" r:id="rId3" imgW="4427246" imgH="1645947" progId="Excel.Sheet.8">
                  <p:embed/>
                </p:oleObj>
              </mc:Choice>
              <mc:Fallback>
                <p:oleObj name="Worksheet" r:id="rId3" imgW="4427246" imgH="16459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828800"/>
                        <a:ext cx="8771393" cy="3261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410200"/>
            <a:ext cx="861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Net Retirement is the $2,173,715 increased retirement expense times the 50% state reimbursement.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239</Words>
  <Application>Microsoft Office PowerPoint</Application>
  <PresentationFormat>On-screen Show (4:3)</PresentationFormat>
  <Paragraphs>56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Office Theme</vt:lpstr>
      <vt:lpstr>1_Office Theme</vt:lpstr>
      <vt:lpstr>4_Office Theme</vt:lpstr>
      <vt:lpstr>7_Office Theme</vt:lpstr>
      <vt:lpstr>8_Office Theme</vt:lpstr>
      <vt:lpstr>9_Office Theme</vt:lpstr>
      <vt:lpstr>2_Office Theme</vt:lpstr>
      <vt:lpstr>Worksheet</vt:lpstr>
      <vt:lpstr>Microsoft Excel 97-2003 Worksheet</vt:lpstr>
      <vt:lpstr>COATESVILLE AREA SCHOOL DISTRICT  2015 – 2016 Preliminary Budget</vt:lpstr>
      <vt:lpstr>Belief Statements</vt:lpstr>
      <vt:lpstr>Belief Statements</vt:lpstr>
      <vt:lpstr>Budget Requirements</vt:lpstr>
      <vt:lpstr>2015-2016 Preliminary Expenditures</vt:lpstr>
      <vt:lpstr>2015-2016 Preliminary Revenues</vt:lpstr>
      <vt:lpstr>ANTICIPATED TAX REVENUE BASED ON THE 2015-2016 ACT 1 INDEX</vt:lpstr>
      <vt:lpstr>2015-2016 Preliminary General Fund Budget Summary</vt:lpstr>
      <vt:lpstr>Increased Retirement and Debt Compared to Revenue Based on the Index</vt:lpstr>
      <vt:lpstr>2015-2016 Preliminary Expenditures</vt:lpstr>
      <vt:lpstr>PowerPoint Presentation</vt:lpstr>
      <vt:lpstr>Coatesville Area School District Outstanding Callable Bond Issues</vt:lpstr>
      <vt:lpstr>Coatesville Area School District Outstanding Non-Callable Bond Issues</vt:lpstr>
      <vt:lpstr>Options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</dc:creator>
  <cp:lastModifiedBy>Ace</cp:lastModifiedBy>
  <cp:revision>52</cp:revision>
  <dcterms:created xsi:type="dcterms:W3CDTF">2015-01-22T02:33:40Z</dcterms:created>
  <dcterms:modified xsi:type="dcterms:W3CDTF">2015-03-01T17:41:43Z</dcterms:modified>
</cp:coreProperties>
</file>